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2192000" cy="6858000"/>
  <p:notesSz cx="6858000" cy="9144000"/>
  <p:embeddedFontLst>
    <p:embeddedFont>
      <p:font typeface="IBM Plex Sans" charset="1" panose="020B0503050203000203"/>
      <p:regular r:id="rId25"/>
    </p:embeddedFont>
    <p:embeddedFont>
      <p:font typeface="Gotham 1" charset="1" panose="00000000000000000000"/>
      <p:regular r:id="rId26"/>
    </p:embeddedFont>
    <p:embeddedFont>
      <p:font typeface="Open Sans Bold" charset="1" panose="020B0806030504020204"/>
      <p:regular r:id="rId27"/>
    </p:embeddedFont>
    <p:embeddedFont>
      <p:font typeface="IBM Plex Sans Bold" charset="1" panose="020B0803050203000203"/>
      <p:regular r:id="rId28"/>
    </p:embeddedFont>
    <p:embeddedFont>
      <p:font typeface="Open Sans" charset="1" panose="020B0606030504020204"/>
      <p:regular r:id="rId29"/>
    </p:embeddedFont>
    <p:embeddedFont>
      <p:font typeface="Gotham 2" charset="1" panose="000000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7.jpeg" Type="http://schemas.openxmlformats.org/officeDocument/2006/relationships/image"/><Relationship Id="rId4" Target="../media/image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2.png" Type="http://schemas.openxmlformats.org/officeDocument/2006/relationships/image"/><Relationship Id="rId5" Target="../media/image33.sv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38.jpeg" Type="http://schemas.openxmlformats.org/officeDocument/2006/relationships/image"/><Relationship Id="rId4" Target="../media/image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9.jpeg" Type="http://schemas.openxmlformats.org/officeDocument/2006/relationships/image"/><Relationship Id="rId5" Target="../media/image4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41.jpeg" Type="http://schemas.openxmlformats.org/officeDocument/2006/relationships/image"/><Relationship Id="rId5" Target="../media/image42.jpeg" Type="http://schemas.openxmlformats.org/officeDocument/2006/relationships/image"/><Relationship Id="rId6" Target="../media/image43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4.jpeg" Type="http://schemas.openxmlformats.org/officeDocument/2006/relationships/image"/><Relationship Id="rId4" Target="../media/image45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6.jpeg" Type="http://schemas.openxmlformats.org/officeDocument/2006/relationships/image"/><Relationship Id="rId4" Target="../media/image47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8.jpeg" Type="http://schemas.openxmlformats.org/officeDocument/2006/relationships/image"/><Relationship Id="rId4" Target="../media/image49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6.png" Type="http://schemas.openxmlformats.org/officeDocument/2006/relationships/image"/><Relationship Id="rId5" Target="../media/image5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VAGiBC0dN3o.mp4" Type="http://schemas.openxmlformats.org/officeDocument/2006/relationships/video"/><Relationship Id="rId4" Target="../media/VAGiBC0dN3o.mp4" Type="http://schemas.microsoft.com/office/2007/relationships/media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3.jpeg" Type="http://schemas.openxmlformats.org/officeDocument/2006/relationships/image"/><Relationship Id="rId11" Target="../media/image14.jpeg" Type="http://schemas.openxmlformats.org/officeDocument/2006/relationships/image"/><Relationship Id="rId12" Target="../media/image15.jpe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7.jpeg" Type="http://schemas.openxmlformats.org/officeDocument/2006/relationships/image"/><Relationship Id="rId5" Target="../media/image8.jpeg" Type="http://schemas.openxmlformats.org/officeDocument/2006/relationships/image"/><Relationship Id="rId6" Target="../media/image9.jpeg" Type="http://schemas.openxmlformats.org/officeDocument/2006/relationships/image"/><Relationship Id="rId7" Target="../media/image10.jpeg" Type="http://schemas.openxmlformats.org/officeDocument/2006/relationships/image"/><Relationship Id="rId8" Target="../media/image11.jpeg" Type="http://schemas.openxmlformats.org/officeDocument/2006/relationships/image"/><Relationship Id="rId9" Target="../media/image12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.svg" Type="http://schemas.openxmlformats.org/officeDocument/2006/relationships/image"/><Relationship Id="rId11" Target="../media/image25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9.jpe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4.png" Type="http://schemas.openxmlformats.org/officeDocument/2006/relationships/image"/><Relationship Id="rId8" Target="../media/image22.svg" Type="http://schemas.openxmlformats.org/officeDocument/2006/relationships/image"/><Relationship Id="rId9" Target="../media/image23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6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22742" y="0"/>
            <a:ext cx="12619815" cy="6916617"/>
          </a:xfrm>
          <a:custGeom>
            <a:avLst/>
            <a:gdLst/>
            <a:ahLst/>
            <a:cxnLst/>
            <a:rect r="r" b="b" t="t" l="l"/>
            <a:pathLst>
              <a:path h="6916617" w="12619815">
                <a:moveTo>
                  <a:pt x="0" y="0"/>
                </a:moveTo>
                <a:lnTo>
                  <a:pt x="12619815" y="0"/>
                </a:lnTo>
                <a:lnTo>
                  <a:pt x="12619815" y="6916617"/>
                </a:lnTo>
                <a:lnTo>
                  <a:pt x="0" y="6916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9340" y="1451067"/>
            <a:ext cx="1113320" cy="1413062"/>
          </a:xfrm>
          <a:custGeom>
            <a:avLst/>
            <a:gdLst/>
            <a:ahLst/>
            <a:cxnLst/>
            <a:rect r="r" b="b" t="t" l="l"/>
            <a:pathLst>
              <a:path h="1413062" w="1113320">
                <a:moveTo>
                  <a:pt x="0" y="0"/>
                </a:moveTo>
                <a:lnTo>
                  <a:pt x="1113320" y="0"/>
                </a:lnTo>
                <a:lnTo>
                  <a:pt x="1113320" y="1413062"/>
                </a:lnTo>
                <a:lnTo>
                  <a:pt x="0" y="1413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-144301" y="-81170"/>
            <a:ext cx="12480603" cy="7020339"/>
            <a:chOff x="0" y="0"/>
            <a:chExt cx="12192000" cy="6858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192000" cy="6858000"/>
            </a:xfrm>
            <a:custGeom>
              <a:avLst/>
              <a:gdLst/>
              <a:ahLst/>
              <a:cxnLst/>
              <a:rect r="r" b="b" t="t" l="l"/>
              <a:pathLst>
                <a:path h="6858000" w="12192000">
                  <a:moveTo>
                    <a:pt x="0" y="0"/>
                  </a:moveTo>
                  <a:lnTo>
                    <a:pt x="0" y="6858000"/>
                  </a:lnTo>
                  <a:lnTo>
                    <a:pt x="12192000" y="6858000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</p:sp>
      </p:grpSp>
      <p:sp>
        <p:nvSpPr>
          <p:cNvPr name="TextBox 8" id="8"/>
          <p:cNvSpPr txBox="true"/>
          <p:nvPr/>
        </p:nvSpPr>
        <p:spPr>
          <a:xfrm rot="0">
            <a:off x="1218100" y="2661637"/>
            <a:ext cx="9738131" cy="16600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4"/>
              </a:lnSpc>
            </a:pPr>
          </a:p>
          <a:p>
            <a:pPr algn="l">
              <a:lnSpc>
                <a:spcPts val="6504"/>
              </a:lnSpc>
            </a:pPr>
            <a:r>
              <a:rPr lang="en-US" sz="6000" spc="-30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Redwood Empire Food Bank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500086" y="4430306"/>
            <a:ext cx="5174159" cy="3562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099">
                <a:solidFill>
                  <a:srgbClr val="556C11"/>
                </a:solidFill>
                <a:latin typeface="Gotham 1"/>
                <a:ea typeface="Gotham 1"/>
                <a:cs typeface="Gotham 1"/>
                <a:sym typeface="Gotham 1"/>
              </a:rPr>
              <a:t>What We Do &amp; How You Can Support!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5734526" cy="5734526"/>
          </a:xfrm>
          <a:custGeom>
            <a:avLst/>
            <a:gdLst/>
            <a:ahLst/>
            <a:cxnLst/>
            <a:rect r="r" b="b" t="t" l="l"/>
            <a:pathLst>
              <a:path h="5734526" w="5734526">
                <a:moveTo>
                  <a:pt x="0" y="0"/>
                </a:moveTo>
                <a:lnTo>
                  <a:pt x="5734526" y="0"/>
                </a:lnTo>
                <a:lnTo>
                  <a:pt x="5734526" y="5734526"/>
                </a:lnTo>
                <a:lnTo>
                  <a:pt x="0" y="5734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832550" y="5077678"/>
            <a:ext cx="1824486" cy="477840"/>
          </a:xfrm>
          <a:custGeom>
            <a:avLst/>
            <a:gdLst/>
            <a:ahLst/>
            <a:cxnLst/>
            <a:rect r="r" b="b" t="t" l="l"/>
            <a:pathLst>
              <a:path h="477840" w="1824486">
                <a:moveTo>
                  <a:pt x="0" y="0"/>
                </a:moveTo>
                <a:lnTo>
                  <a:pt x="1824486" y="0"/>
                </a:lnTo>
                <a:lnTo>
                  <a:pt x="1824486" y="477839"/>
                </a:lnTo>
                <a:lnTo>
                  <a:pt x="0" y="4778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096000" y="411074"/>
            <a:ext cx="5677071" cy="606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03"/>
              </a:lnSpc>
            </a:pPr>
            <a:r>
              <a:rPr lang="en-US" b="true" sz="4399" spc="-2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Funding Breakdown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002235" y="1727079"/>
            <a:ext cx="5654801" cy="20343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62"/>
              </a:lnSpc>
            </a:pPr>
            <a:r>
              <a:rPr lang="en-US" b="true" sz="3706" spc="22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For every </a:t>
            </a:r>
            <a:r>
              <a:rPr lang="en-US" b="true" sz="3706" spc="22">
                <a:solidFill>
                  <a:srgbClr val="F791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$1 received</a:t>
            </a:r>
          </a:p>
          <a:p>
            <a:pPr algn="ctr">
              <a:lnSpc>
                <a:spcPts val="9267"/>
              </a:lnSpc>
            </a:pPr>
            <a:r>
              <a:rPr lang="en-US" b="true" sz="3706" spc="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we’re able to provide </a:t>
            </a:r>
          </a:p>
          <a:p>
            <a:pPr algn="ctr">
              <a:lnSpc>
                <a:spcPts val="2813"/>
              </a:lnSpc>
            </a:pPr>
            <a:r>
              <a:rPr lang="en-US" b="true" sz="3706" spc="25">
                <a:solidFill>
                  <a:srgbClr val="F791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$3 worth of food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6824472" y="1313688"/>
            <a:ext cx="2929128" cy="2929128"/>
            <a:chOff x="0" y="0"/>
            <a:chExt cx="3905504" cy="390550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05504" cy="3905504"/>
            </a:xfrm>
            <a:custGeom>
              <a:avLst/>
              <a:gdLst/>
              <a:ahLst/>
              <a:cxnLst/>
              <a:rect r="r" b="b" t="t" l="l"/>
              <a:pathLst>
                <a:path h="3905504" w="3905504">
                  <a:moveTo>
                    <a:pt x="1951990" y="34163"/>
                  </a:moveTo>
                  <a:cubicBezTo>
                    <a:pt x="2997327" y="34163"/>
                    <a:pt x="3844671" y="881507"/>
                    <a:pt x="3844671" y="1926844"/>
                  </a:cubicBezTo>
                  <a:cubicBezTo>
                    <a:pt x="3844671" y="2972181"/>
                    <a:pt x="2997327" y="3819398"/>
                    <a:pt x="1951990" y="3819398"/>
                  </a:cubicBezTo>
                  <a:cubicBezTo>
                    <a:pt x="906653" y="3819398"/>
                    <a:pt x="59436" y="2972054"/>
                    <a:pt x="59436" y="1926844"/>
                  </a:cubicBezTo>
                  <a:cubicBezTo>
                    <a:pt x="59436" y="1150493"/>
                    <a:pt x="533527" y="452882"/>
                    <a:pt x="1255395" y="167132"/>
                  </a:cubicBezTo>
                  <a:lnTo>
                    <a:pt x="1951990" y="1926844"/>
                  </a:lnTo>
                  <a:lnTo>
                    <a:pt x="1951990" y="34163"/>
                  </a:lnTo>
                  <a:close/>
                  <a:moveTo>
                    <a:pt x="0" y="0"/>
                  </a:moveTo>
                  <a:lnTo>
                    <a:pt x="0" y="3905504"/>
                  </a:lnTo>
                  <a:lnTo>
                    <a:pt x="3905504" y="3905504"/>
                  </a:lnTo>
                  <a:lnTo>
                    <a:pt x="3905504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>
            <a:grpSpLocks noChangeAspect="true"/>
          </p:cNvGrpSpPr>
          <p:nvPr/>
        </p:nvGrpSpPr>
        <p:grpSpPr>
          <a:xfrm rot="0">
            <a:off x="7720584" y="1313688"/>
            <a:ext cx="612648" cy="1508760"/>
            <a:chOff x="0" y="0"/>
            <a:chExt cx="816864" cy="201168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6864" cy="2011680"/>
            </a:xfrm>
            <a:custGeom>
              <a:avLst/>
              <a:gdLst/>
              <a:ahLst/>
              <a:cxnLst/>
              <a:rect r="r" b="b" t="t" l="l"/>
              <a:pathLst>
                <a:path h="2011680" w="816864">
                  <a:moveTo>
                    <a:pt x="757174" y="34163"/>
                  </a:moveTo>
                  <a:lnTo>
                    <a:pt x="757174" y="1926844"/>
                  </a:lnTo>
                  <a:lnTo>
                    <a:pt x="60452" y="167005"/>
                  </a:lnTo>
                  <a:cubicBezTo>
                    <a:pt x="282321" y="79248"/>
                    <a:pt x="518668" y="34163"/>
                    <a:pt x="757174" y="34163"/>
                  </a:cubicBezTo>
                  <a:close/>
                  <a:moveTo>
                    <a:pt x="0" y="0"/>
                  </a:moveTo>
                  <a:lnTo>
                    <a:pt x="0" y="2011680"/>
                  </a:lnTo>
                  <a:lnTo>
                    <a:pt x="816864" y="2011680"/>
                  </a:lnTo>
                  <a:lnTo>
                    <a:pt x="816864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0">
            <a:off x="6800755" y="1152896"/>
            <a:ext cx="2975486" cy="3812086"/>
          </a:xfrm>
          <a:custGeom>
            <a:avLst/>
            <a:gdLst/>
            <a:ahLst/>
            <a:cxnLst/>
            <a:rect r="r" b="b" t="t" l="l"/>
            <a:pathLst>
              <a:path h="3812086" w="2975486">
                <a:moveTo>
                  <a:pt x="0" y="0"/>
                </a:moveTo>
                <a:lnTo>
                  <a:pt x="2975486" y="0"/>
                </a:lnTo>
                <a:lnTo>
                  <a:pt x="2975486" y="3812086"/>
                </a:lnTo>
                <a:lnTo>
                  <a:pt x="0" y="38120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80830" y="591023"/>
            <a:ext cx="4435153" cy="1190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1"/>
              </a:lnSpc>
            </a:pPr>
            <a:r>
              <a:rPr lang="en-US" b="true" sz="4399" spc="-5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Expenses Breakdown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4993407" y="774116"/>
            <a:ext cx="2947978" cy="539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1"/>
              </a:lnSpc>
            </a:pPr>
            <a:r>
              <a:rPr lang="en-US" b="true" sz="1800" spc="-2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General Operating Expenses 7%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687302" y="4577567"/>
            <a:ext cx="2465127" cy="5396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1"/>
              </a:lnSpc>
            </a:pPr>
            <a:r>
              <a:rPr lang="en-US" b="true" sz="1800" spc="-2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Hunger-Relief Programs 93%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57499" y="2164842"/>
            <a:ext cx="1108436" cy="613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b="true" sz="3600" spc="32">
                <a:solidFill>
                  <a:srgbClr val="F5913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93%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73337" y="2395212"/>
            <a:ext cx="3847234" cy="9806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915"/>
              </a:lnSpc>
            </a:pPr>
            <a:r>
              <a:rPr lang="en-US" b="true" sz="1999" spc="-2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                              </a:t>
            </a:r>
            <a:r>
              <a:rPr lang="en-US" b="true" sz="1999" spc="-2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of the </a:t>
            </a:r>
          </a:p>
          <a:p>
            <a:pPr algn="just">
              <a:lnSpc>
                <a:spcPts val="2915"/>
              </a:lnSpc>
            </a:pPr>
            <a:r>
              <a:rPr lang="en-US" b="true" sz="1999" spc="-2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Redwood Empire Food Bank’s </a:t>
            </a:r>
          </a:p>
          <a:p>
            <a:pPr algn="just">
              <a:lnSpc>
                <a:spcPts val="1439"/>
              </a:lnSpc>
            </a:pPr>
            <a:r>
              <a:rPr lang="en-US" b="true" sz="1999" spc="-23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expenses go directly to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273337" y="3318755"/>
            <a:ext cx="4136117" cy="448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b="true" sz="2599" spc="41">
                <a:solidFill>
                  <a:srgbClr val="F7902E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hunger-relief programs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849072" y="713775"/>
            <a:ext cx="7991427" cy="3731885"/>
          </a:xfrm>
          <a:custGeom>
            <a:avLst/>
            <a:gdLst/>
            <a:ahLst/>
            <a:cxnLst/>
            <a:rect r="r" b="b" t="t" l="l"/>
            <a:pathLst>
              <a:path h="3731885" w="7991427">
                <a:moveTo>
                  <a:pt x="0" y="0"/>
                </a:moveTo>
                <a:lnTo>
                  <a:pt x="7991427" y="0"/>
                </a:lnTo>
                <a:lnTo>
                  <a:pt x="7991427" y="3731885"/>
                </a:lnTo>
                <a:lnTo>
                  <a:pt x="0" y="3731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32120" y="886968"/>
            <a:ext cx="2023872" cy="1030224"/>
          </a:xfrm>
          <a:custGeom>
            <a:avLst/>
            <a:gdLst/>
            <a:ahLst/>
            <a:cxnLst/>
            <a:rect r="r" b="b" t="t" l="l"/>
            <a:pathLst>
              <a:path h="1030224" w="2023872">
                <a:moveTo>
                  <a:pt x="0" y="0"/>
                </a:moveTo>
                <a:lnTo>
                  <a:pt x="2023872" y="0"/>
                </a:lnTo>
                <a:lnTo>
                  <a:pt x="2023872" y="1030224"/>
                </a:lnTo>
                <a:lnTo>
                  <a:pt x="0" y="10302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250936" y="886968"/>
            <a:ext cx="2023872" cy="1030224"/>
          </a:xfrm>
          <a:custGeom>
            <a:avLst/>
            <a:gdLst/>
            <a:ahLst/>
            <a:cxnLst/>
            <a:rect r="r" b="b" t="t" l="l"/>
            <a:pathLst>
              <a:path h="1030224" w="2023872">
                <a:moveTo>
                  <a:pt x="0" y="0"/>
                </a:moveTo>
                <a:lnTo>
                  <a:pt x="2023872" y="0"/>
                </a:lnTo>
                <a:lnTo>
                  <a:pt x="2023872" y="1030224"/>
                </a:lnTo>
                <a:lnTo>
                  <a:pt x="0" y="103022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579864" y="2575560"/>
            <a:ext cx="2023872" cy="1030224"/>
          </a:xfrm>
          <a:custGeom>
            <a:avLst/>
            <a:gdLst/>
            <a:ahLst/>
            <a:cxnLst/>
            <a:rect r="r" b="b" t="t" l="l"/>
            <a:pathLst>
              <a:path h="1030224" w="2023872">
                <a:moveTo>
                  <a:pt x="0" y="0"/>
                </a:moveTo>
                <a:lnTo>
                  <a:pt x="2023872" y="0"/>
                </a:lnTo>
                <a:lnTo>
                  <a:pt x="2023872" y="1030224"/>
                </a:lnTo>
                <a:lnTo>
                  <a:pt x="0" y="10302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047744" y="2542032"/>
            <a:ext cx="2023872" cy="1030224"/>
          </a:xfrm>
          <a:custGeom>
            <a:avLst/>
            <a:gdLst/>
            <a:ahLst/>
            <a:cxnLst/>
            <a:rect r="r" b="b" t="t" l="l"/>
            <a:pathLst>
              <a:path h="1030224" w="2023872">
                <a:moveTo>
                  <a:pt x="0" y="0"/>
                </a:moveTo>
                <a:lnTo>
                  <a:pt x="2023872" y="0"/>
                </a:lnTo>
                <a:lnTo>
                  <a:pt x="2023872" y="1030224"/>
                </a:lnTo>
                <a:lnTo>
                  <a:pt x="0" y="103022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5987" y="282635"/>
            <a:ext cx="4688830" cy="13486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b="true" sz="3900" spc="-4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How the community can help!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5987" y="1957143"/>
            <a:ext cx="3265294" cy="357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89"/>
              </a:lnSpc>
            </a:pPr>
            <a:r>
              <a:rPr lang="en-US" sz="2199" spc="-2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Our mission at the Redwood Empire Food Bank is simple:</a:t>
            </a:r>
          </a:p>
          <a:p>
            <a:pPr algn="l">
              <a:lnSpc>
                <a:spcPts val="3189"/>
              </a:lnSpc>
            </a:pPr>
            <a:r>
              <a:rPr lang="en-US" sz="2199" spc="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 </a:t>
            </a:r>
            <a:r>
              <a:rPr lang="en-US" b="true" sz="2199" spc="21">
                <a:solidFill>
                  <a:srgbClr val="546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End Hunger in Our </a:t>
            </a:r>
          </a:p>
          <a:p>
            <a:pPr algn="l">
              <a:lnSpc>
                <a:spcPts val="3189"/>
              </a:lnSpc>
            </a:pPr>
            <a:r>
              <a:rPr lang="en-US" b="true" sz="2199" spc="21">
                <a:solidFill>
                  <a:srgbClr val="546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Community</a:t>
            </a:r>
            <a:r>
              <a:rPr lang="en-US" sz="2199" spc="2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algn="l">
              <a:lnSpc>
                <a:spcPts val="3189"/>
              </a:lnSpc>
            </a:pPr>
            <a:r>
              <a:rPr lang="en-US" sz="2199" spc="-2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But we can’t accomplish </a:t>
            </a:r>
            <a:r>
              <a:rPr lang="en-US" sz="2199" spc="-24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this important work alone. </a:t>
            </a:r>
          </a:p>
          <a:p>
            <a:pPr algn="l">
              <a:lnSpc>
                <a:spcPts val="3189"/>
              </a:lnSpc>
            </a:pPr>
          </a:p>
          <a:p>
            <a:pPr algn="l">
              <a:lnSpc>
                <a:spcPts val="3189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7057503" y="2734132"/>
            <a:ext cx="1574565" cy="874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b="true" sz="2700" spc="37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END HUNGER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119415" y="2927795"/>
            <a:ext cx="188053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b="true" sz="1800" spc="1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DONATE FOOD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838663" y="1334129"/>
            <a:ext cx="1409681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b="true" sz="1800" spc="1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VOLUNTEER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355587" y="1334129"/>
            <a:ext cx="1919221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b="true" sz="1800" spc="1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DONATE FUNDS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951139" y="2998337"/>
            <a:ext cx="1282770" cy="2971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b="true" sz="1800" spc="16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ADVOCATE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5800" y="563942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973403" y="-285355"/>
            <a:ext cx="5218597" cy="6958129"/>
          </a:xfrm>
          <a:custGeom>
            <a:avLst/>
            <a:gdLst/>
            <a:ahLst/>
            <a:cxnLst/>
            <a:rect r="r" b="b" t="t" l="l"/>
            <a:pathLst>
              <a:path h="6958129" w="5218597">
                <a:moveTo>
                  <a:pt x="0" y="0"/>
                </a:moveTo>
                <a:lnTo>
                  <a:pt x="5218597" y="0"/>
                </a:lnTo>
                <a:lnTo>
                  <a:pt x="5218597" y="6958129"/>
                </a:lnTo>
                <a:lnTo>
                  <a:pt x="0" y="69581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0" y="62298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3426" r="0" b="-35284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85800" y="1747076"/>
            <a:ext cx="5722668" cy="6100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b="true" sz="4400" spc="-2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Volunteer Support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85800" y="2747615"/>
            <a:ext cx="5722668" cy="2668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36"/>
              </a:lnSpc>
            </a:pPr>
            <a:r>
              <a:rPr lang="en-US" b="true" sz="2199" spc="-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Volunteers are critical to ending hunger in our community. We need the support of over </a:t>
            </a:r>
            <a:r>
              <a:rPr lang="en-US" b="true" sz="2199" spc="-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11,000 dedicated volunteers to:</a:t>
            </a:r>
          </a:p>
          <a:p>
            <a:pPr algn="just">
              <a:lnSpc>
                <a:spcPts val="2336"/>
              </a:lnSpc>
            </a:pPr>
          </a:p>
          <a:p>
            <a:pPr algn="just" marL="474979" indent="-237490" lvl="1">
              <a:lnSpc>
                <a:spcPts val="2336"/>
              </a:lnSpc>
              <a:buFont typeface="Arial"/>
              <a:buChar char="•"/>
            </a:pPr>
            <a:r>
              <a:rPr lang="en-US" b="true" sz="2199" spc="-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Warehouse</a:t>
            </a:r>
          </a:p>
          <a:p>
            <a:pPr algn="just" marL="474979" indent="-237490" lvl="1">
              <a:lnSpc>
                <a:spcPts val="2336"/>
              </a:lnSpc>
              <a:buFont typeface="Arial"/>
              <a:buChar char="•"/>
            </a:pPr>
            <a:r>
              <a:rPr lang="en-US" b="true" sz="2199" spc="-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Kitchen Collective</a:t>
            </a:r>
          </a:p>
          <a:p>
            <a:pPr algn="just" marL="474979" indent="-237490" lvl="1">
              <a:lnSpc>
                <a:spcPts val="2336"/>
              </a:lnSpc>
              <a:buFont typeface="Arial"/>
              <a:buChar char="•"/>
            </a:pPr>
            <a:r>
              <a:rPr lang="en-US" b="true" sz="2199" spc="-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Food Connections Market</a:t>
            </a:r>
          </a:p>
          <a:p>
            <a:pPr algn="just" marL="474979" indent="-237490" lvl="1">
              <a:lnSpc>
                <a:spcPts val="2336"/>
              </a:lnSpc>
              <a:buFont typeface="Arial"/>
              <a:buChar char="•"/>
            </a:pPr>
            <a:r>
              <a:rPr lang="en-US" b="true" sz="2199" spc="-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Distribution Sites &amp; W5 Volunteers</a:t>
            </a:r>
          </a:p>
          <a:p>
            <a:pPr algn="just" marL="474979" indent="-237490" lvl="1">
              <a:lnSpc>
                <a:spcPts val="2336"/>
              </a:lnSpc>
              <a:buFont typeface="Arial"/>
              <a:buChar char="•"/>
            </a:pPr>
            <a:r>
              <a:rPr lang="en-US" b="true" sz="2199" spc="-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Special Events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284605" y="1232049"/>
            <a:ext cx="6745284" cy="4502477"/>
          </a:xfrm>
          <a:custGeom>
            <a:avLst/>
            <a:gdLst/>
            <a:ahLst/>
            <a:cxnLst/>
            <a:rect r="r" b="b" t="t" l="l"/>
            <a:pathLst>
              <a:path h="4502477" w="6745284">
                <a:moveTo>
                  <a:pt x="0" y="0"/>
                </a:moveTo>
                <a:lnTo>
                  <a:pt x="6745283" y="0"/>
                </a:lnTo>
                <a:lnTo>
                  <a:pt x="6745283" y="4502477"/>
                </a:lnTo>
                <a:lnTo>
                  <a:pt x="0" y="450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76262" y="0"/>
            <a:ext cx="5615738" cy="4211804"/>
          </a:xfrm>
          <a:custGeom>
            <a:avLst/>
            <a:gdLst/>
            <a:ahLst/>
            <a:cxnLst/>
            <a:rect r="r" b="b" t="t" l="l"/>
            <a:pathLst>
              <a:path h="4211804" w="5615738">
                <a:moveTo>
                  <a:pt x="0" y="0"/>
                </a:moveTo>
                <a:lnTo>
                  <a:pt x="5615738" y="0"/>
                </a:lnTo>
                <a:lnTo>
                  <a:pt x="561573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51766" y="334137"/>
            <a:ext cx="6324495" cy="745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b="true" sz="4400" spc="-2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Warehouse Volunteers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72352" y="1430743"/>
            <a:ext cx="4331315" cy="2854130"/>
          </a:xfrm>
          <a:custGeom>
            <a:avLst/>
            <a:gdLst/>
            <a:ahLst/>
            <a:cxnLst/>
            <a:rect r="r" b="b" t="t" l="l"/>
            <a:pathLst>
              <a:path h="2854130" w="4331315">
                <a:moveTo>
                  <a:pt x="0" y="0"/>
                </a:moveTo>
                <a:lnTo>
                  <a:pt x="4331315" y="0"/>
                </a:lnTo>
                <a:lnTo>
                  <a:pt x="4331315" y="2854130"/>
                </a:lnTo>
                <a:lnTo>
                  <a:pt x="0" y="2854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297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949438" y="1430743"/>
            <a:ext cx="4228341" cy="2854130"/>
          </a:xfrm>
          <a:custGeom>
            <a:avLst/>
            <a:gdLst/>
            <a:ahLst/>
            <a:cxnLst/>
            <a:rect r="r" b="b" t="t" l="l"/>
            <a:pathLst>
              <a:path h="2854130" w="4228341">
                <a:moveTo>
                  <a:pt x="0" y="0"/>
                </a:moveTo>
                <a:lnTo>
                  <a:pt x="4228341" y="0"/>
                </a:lnTo>
                <a:lnTo>
                  <a:pt x="4228341" y="2854130"/>
                </a:lnTo>
                <a:lnTo>
                  <a:pt x="0" y="28541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77779" y="1430743"/>
            <a:ext cx="4443085" cy="2854130"/>
          </a:xfrm>
          <a:custGeom>
            <a:avLst/>
            <a:gdLst/>
            <a:ahLst/>
            <a:cxnLst/>
            <a:rect r="r" b="b" t="t" l="l"/>
            <a:pathLst>
              <a:path h="2854130" w="4443085">
                <a:moveTo>
                  <a:pt x="0" y="0"/>
                </a:moveTo>
                <a:lnTo>
                  <a:pt x="4443085" y="0"/>
                </a:lnTo>
                <a:lnTo>
                  <a:pt x="4443085" y="2854130"/>
                </a:lnTo>
                <a:lnTo>
                  <a:pt x="0" y="28541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3262" r="0" b="-3492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69247" y="233148"/>
            <a:ext cx="9675494" cy="745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b="true" sz="4400" spc="-2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Food Connections Market Volunteers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664" y="978605"/>
            <a:ext cx="5127490" cy="4755922"/>
          </a:xfrm>
          <a:custGeom>
            <a:avLst/>
            <a:gdLst/>
            <a:ahLst/>
            <a:cxnLst/>
            <a:rect r="r" b="b" t="t" l="l"/>
            <a:pathLst>
              <a:path h="4755922" w="5127490">
                <a:moveTo>
                  <a:pt x="0" y="0"/>
                </a:moveTo>
                <a:lnTo>
                  <a:pt x="5127490" y="0"/>
                </a:lnTo>
                <a:lnTo>
                  <a:pt x="5127490" y="4755921"/>
                </a:lnTo>
                <a:lnTo>
                  <a:pt x="0" y="47559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194" t="0" r="-3376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817813" y="978605"/>
            <a:ext cx="6091565" cy="4755922"/>
          </a:xfrm>
          <a:custGeom>
            <a:avLst/>
            <a:gdLst/>
            <a:ahLst/>
            <a:cxnLst/>
            <a:rect r="r" b="b" t="t" l="l"/>
            <a:pathLst>
              <a:path h="4755922" w="6091565">
                <a:moveTo>
                  <a:pt x="0" y="0"/>
                </a:moveTo>
                <a:lnTo>
                  <a:pt x="6091564" y="0"/>
                </a:lnTo>
                <a:lnTo>
                  <a:pt x="6091564" y="4755921"/>
                </a:lnTo>
                <a:lnTo>
                  <a:pt x="0" y="47559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0846" r="-28887" b="-2966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69247" y="233148"/>
            <a:ext cx="9675494" cy="745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b="true" sz="4400" spc="-2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Kitchen Collective Volunteers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75640" y="1146020"/>
            <a:ext cx="5820360" cy="3885090"/>
          </a:xfrm>
          <a:custGeom>
            <a:avLst/>
            <a:gdLst/>
            <a:ahLst/>
            <a:cxnLst/>
            <a:rect r="r" b="b" t="t" l="l"/>
            <a:pathLst>
              <a:path h="3885090" w="5820360">
                <a:moveTo>
                  <a:pt x="0" y="0"/>
                </a:moveTo>
                <a:lnTo>
                  <a:pt x="5820360" y="0"/>
                </a:lnTo>
                <a:lnTo>
                  <a:pt x="5820360" y="3885091"/>
                </a:lnTo>
                <a:lnTo>
                  <a:pt x="0" y="38850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70517" y="1147509"/>
            <a:ext cx="5829046" cy="3883602"/>
          </a:xfrm>
          <a:custGeom>
            <a:avLst/>
            <a:gdLst/>
            <a:ahLst/>
            <a:cxnLst/>
            <a:rect r="r" b="b" t="t" l="l"/>
            <a:pathLst>
              <a:path h="3883602" w="5829046">
                <a:moveTo>
                  <a:pt x="0" y="0"/>
                </a:moveTo>
                <a:lnTo>
                  <a:pt x="5829046" y="0"/>
                </a:lnTo>
                <a:lnTo>
                  <a:pt x="5829046" y="3883602"/>
                </a:lnTo>
                <a:lnTo>
                  <a:pt x="0" y="3883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69247" y="233148"/>
            <a:ext cx="9978911" cy="745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b="true" sz="4400" spc="-2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Distribution Site Volunteers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5135" y="1288693"/>
            <a:ext cx="5217221" cy="4177568"/>
          </a:xfrm>
          <a:custGeom>
            <a:avLst/>
            <a:gdLst/>
            <a:ahLst/>
            <a:cxnLst/>
            <a:rect r="r" b="b" t="t" l="l"/>
            <a:pathLst>
              <a:path h="4177568" w="5217221">
                <a:moveTo>
                  <a:pt x="0" y="0"/>
                </a:moveTo>
                <a:lnTo>
                  <a:pt x="5217221" y="0"/>
                </a:lnTo>
                <a:lnTo>
                  <a:pt x="5217221" y="4177568"/>
                </a:lnTo>
                <a:lnTo>
                  <a:pt x="0" y="4177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34808" r="0" b="-3170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10866" y="1288693"/>
            <a:ext cx="3907621" cy="4177568"/>
          </a:xfrm>
          <a:custGeom>
            <a:avLst/>
            <a:gdLst/>
            <a:ahLst/>
            <a:cxnLst/>
            <a:rect r="r" b="b" t="t" l="l"/>
            <a:pathLst>
              <a:path h="4177568" w="3907621">
                <a:moveTo>
                  <a:pt x="0" y="0"/>
                </a:moveTo>
                <a:lnTo>
                  <a:pt x="3907621" y="0"/>
                </a:lnTo>
                <a:lnTo>
                  <a:pt x="3907621" y="4177568"/>
                </a:lnTo>
                <a:lnTo>
                  <a:pt x="0" y="41775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1729" r="0" b="-2987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42693" y="274972"/>
            <a:ext cx="8959390" cy="7454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b="true" sz="4400" spc="-2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Special Event Volunteers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58721" y="4258696"/>
            <a:ext cx="1340415" cy="682320"/>
          </a:xfrm>
          <a:custGeom>
            <a:avLst/>
            <a:gdLst/>
            <a:ahLst/>
            <a:cxnLst/>
            <a:rect r="r" b="b" t="t" l="l"/>
            <a:pathLst>
              <a:path h="682320" w="1340415">
                <a:moveTo>
                  <a:pt x="0" y="0"/>
                </a:moveTo>
                <a:lnTo>
                  <a:pt x="1340416" y="0"/>
                </a:lnTo>
                <a:lnTo>
                  <a:pt x="1340416" y="682320"/>
                </a:lnTo>
                <a:lnTo>
                  <a:pt x="0" y="6823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8858" y="535575"/>
            <a:ext cx="9138919" cy="4706543"/>
          </a:xfrm>
          <a:custGeom>
            <a:avLst/>
            <a:gdLst/>
            <a:ahLst/>
            <a:cxnLst/>
            <a:rect r="r" b="b" t="t" l="l"/>
            <a:pathLst>
              <a:path h="4706543" w="9138919">
                <a:moveTo>
                  <a:pt x="0" y="0"/>
                </a:moveTo>
                <a:lnTo>
                  <a:pt x="9138919" y="0"/>
                </a:lnTo>
                <a:lnTo>
                  <a:pt x="9138919" y="4706543"/>
                </a:lnTo>
                <a:lnTo>
                  <a:pt x="0" y="47065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649575" y="1265086"/>
            <a:ext cx="3111940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F69031"/>
                </a:solidFill>
                <a:latin typeface="Gotham 2"/>
                <a:ea typeface="Gotham 2"/>
                <a:cs typeface="Gotham 2"/>
                <a:sym typeface="Gotham 2"/>
              </a:rPr>
              <a:t>Thank you for your ongoing support!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4866" y="356626"/>
            <a:ext cx="3855481" cy="5140642"/>
          </a:xfrm>
          <a:custGeom>
            <a:avLst/>
            <a:gdLst/>
            <a:ahLst/>
            <a:cxnLst/>
            <a:rect r="r" b="b" t="t" l="l"/>
            <a:pathLst>
              <a:path h="5140642" w="3855481">
                <a:moveTo>
                  <a:pt x="0" y="0"/>
                </a:moveTo>
                <a:lnTo>
                  <a:pt x="3855482" y="0"/>
                </a:lnTo>
                <a:lnTo>
                  <a:pt x="3855482" y="5140642"/>
                </a:lnTo>
                <a:lnTo>
                  <a:pt x="0" y="51406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6096000" y="1478459"/>
            <a:ext cx="5039013" cy="21677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11"/>
              </a:lnSpc>
            </a:pPr>
            <a:r>
              <a:rPr lang="en-US" b="true" sz="2399" spc="16">
                <a:solidFill>
                  <a:srgbClr val="2222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Why we’re here is simple: </a:t>
            </a:r>
          </a:p>
          <a:p>
            <a:pPr algn="ctr">
              <a:lnSpc>
                <a:spcPts val="2911"/>
              </a:lnSpc>
            </a:pPr>
            <a:r>
              <a:rPr lang="en-US" b="true" sz="2399" spc="16">
                <a:solidFill>
                  <a:srgbClr val="D55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people are hungry. </a:t>
            </a:r>
          </a:p>
          <a:p>
            <a:pPr algn="ctr">
              <a:lnSpc>
                <a:spcPts val="2911"/>
              </a:lnSpc>
            </a:pPr>
          </a:p>
          <a:p>
            <a:pPr algn="ctr">
              <a:lnSpc>
                <a:spcPts val="2911"/>
              </a:lnSpc>
            </a:pPr>
            <a:r>
              <a:rPr lang="en-US" b="true" sz="2399" spc="16">
                <a:solidFill>
                  <a:srgbClr val="222222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We can help them. And we do. However, what we do—and how we do it—is complicated.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6473485" y="1029862"/>
            <a:ext cx="5782008" cy="4675670"/>
            <a:chOff x="0" y="0"/>
            <a:chExt cx="5782005" cy="467567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1775587" y="3444875"/>
              <a:ext cx="3942969" cy="1167257"/>
            </a:xfrm>
            <a:custGeom>
              <a:avLst/>
              <a:gdLst/>
              <a:ahLst/>
              <a:cxnLst/>
              <a:rect r="r" b="b" t="t" l="l"/>
              <a:pathLst>
                <a:path h="1167257" w="3942969">
                  <a:moveTo>
                    <a:pt x="0" y="0"/>
                  </a:moveTo>
                  <a:lnTo>
                    <a:pt x="0" y="1167257"/>
                  </a:lnTo>
                  <a:lnTo>
                    <a:pt x="3942969" y="1167257"/>
                  </a:lnTo>
                  <a:lnTo>
                    <a:pt x="3942969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747774" y="63500"/>
              <a:ext cx="6350" cy="4351274"/>
            </a:xfrm>
            <a:custGeom>
              <a:avLst/>
              <a:gdLst/>
              <a:ahLst/>
              <a:cxnLst/>
              <a:rect r="r" b="b" t="t" l="l"/>
              <a:pathLst>
                <a:path h="4351274" w="6350">
                  <a:moveTo>
                    <a:pt x="6350" y="0"/>
                  </a:moveTo>
                  <a:lnTo>
                    <a:pt x="0" y="4351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3374898" y="63500"/>
              <a:ext cx="6350" cy="4351274"/>
            </a:xfrm>
            <a:custGeom>
              <a:avLst/>
              <a:gdLst/>
              <a:ahLst/>
              <a:cxnLst/>
              <a:rect r="r" b="b" t="t" l="l"/>
              <a:pathLst>
                <a:path h="4351274" w="6350">
                  <a:moveTo>
                    <a:pt x="6350" y="0"/>
                  </a:moveTo>
                  <a:lnTo>
                    <a:pt x="0" y="4351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63500" y="1563624"/>
              <a:ext cx="4924425" cy="6350"/>
            </a:xfrm>
            <a:custGeom>
              <a:avLst/>
              <a:gdLst/>
              <a:ahLst/>
              <a:cxnLst/>
              <a:rect r="r" b="b" t="t" l="l"/>
              <a:pathLst>
                <a:path h="6350" w="4924425">
                  <a:moveTo>
                    <a:pt x="0" y="0"/>
                  </a:moveTo>
                  <a:lnTo>
                    <a:pt x="4924425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63500" y="2953893"/>
              <a:ext cx="4924425" cy="6350"/>
            </a:xfrm>
            <a:custGeom>
              <a:avLst/>
              <a:gdLst/>
              <a:ahLst/>
              <a:cxnLst/>
              <a:rect r="r" b="b" t="t" l="l"/>
              <a:pathLst>
                <a:path h="6350" w="4924425">
                  <a:moveTo>
                    <a:pt x="0" y="0"/>
                  </a:moveTo>
                  <a:lnTo>
                    <a:pt x="4924425" y="635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8464344" y="1308364"/>
            <a:ext cx="1175861" cy="1175861"/>
          </a:xfrm>
          <a:custGeom>
            <a:avLst/>
            <a:gdLst/>
            <a:ahLst/>
            <a:cxnLst/>
            <a:rect r="r" b="b" t="t" l="l"/>
            <a:pathLst>
              <a:path h="1175861" w="1175861">
                <a:moveTo>
                  <a:pt x="0" y="0"/>
                </a:moveTo>
                <a:lnTo>
                  <a:pt x="1175861" y="0"/>
                </a:lnTo>
                <a:lnTo>
                  <a:pt x="1175861" y="1175861"/>
                </a:lnTo>
                <a:lnTo>
                  <a:pt x="0" y="1175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" t="0" r="-4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464344" y="2698718"/>
            <a:ext cx="1175861" cy="1175861"/>
          </a:xfrm>
          <a:custGeom>
            <a:avLst/>
            <a:gdLst/>
            <a:ahLst/>
            <a:cxnLst/>
            <a:rect r="r" b="b" t="t" l="l"/>
            <a:pathLst>
              <a:path h="1175861" w="1175861">
                <a:moveTo>
                  <a:pt x="0" y="0"/>
                </a:moveTo>
                <a:lnTo>
                  <a:pt x="1175861" y="0"/>
                </a:lnTo>
                <a:lnTo>
                  <a:pt x="1175861" y="1175862"/>
                </a:lnTo>
                <a:lnTo>
                  <a:pt x="0" y="11758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" t="0" r="-4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10086604" y="2699699"/>
            <a:ext cx="1175299" cy="1175299"/>
          </a:xfrm>
          <a:custGeom>
            <a:avLst/>
            <a:gdLst/>
            <a:ahLst/>
            <a:cxnLst/>
            <a:rect r="r" b="b" t="t" l="l"/>
            <a:pathLst>
              <a:path h="1175299" w="1175299">
                <a:moveTo>
                  <a:pt x="0" y="0"/>
                </a:moveTo>
                <a:lnTo>
                  <a:pt x="1175299" y="0"/>
                </a:lnTo>
                <a:lnTo>
                  <a:pt x="1175299" y="1175300"/>
                </a:lnTo>
                <a:lnTo>
                  <a:pt x="0" y="11753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5000" t="0" r="-24999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5400000">
            <a:off x="10086708" y="4093445"/>
            <a:ext cx="1175861" cy="1175861"/>
          </a:xfrm>
          <a:custGeom>
            <a:avLst/>
            <a:gdLst/>
            <a:ahLst/>
            <a:cxnLst/>
            <a:rect r="r" b="b" t="t" l="l"/>
            <a:pathLst>
              <a:path h="1175861" w="1175861">
                <a:moveTo>
                  <a:pt x="0" y="0"/>
                </a:moveTo>
                <a:lnTo>
                  <a:pt x="1175862" y="0"/>
                </a:lnTo>
                <a:lnTo>
                  <a:pt x="1175862" y="1175861"/>
                </a:lnTo>
                <a:lnTo>
                  <a:pt x="0" y="11758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666" t="0" r="-16665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811909" y="2705329"/>
            <a:ext cx="1181852" cy="1175937"/>
          </a:xfrm>
          <a:custGeom>
            <a:avLst/>
            <a:gdLst/>
            <a:ahLst/>
            <a:cxnLst/>
            <a:rect r="r" b="b" t="t" l="l"/>
            <a:pathLst>
              <a:path h="1175937" w="1181852">
                <a:moveTo>
                  <a:pt x="0" y="0"/>
                </a:moveTo>
                <a:lnTo>
                  <a:pt x="1181852" y="0"/>
                </a:lnTo>
                <a:lnTo>
                  <a:pt x="1181852" y="1175937"/>
                </a:lnTo>
                <a:lnTo>
                  <a:pt x="0" y="11759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811928" y="1304601"/>
            <a:ext cx="1181043" cy="1183338"/>
          </a:xfrm>
          <a:custGeom>
            <a:avLst/>
            <a:gdLst/>
            <a:ahLst/>
            <a:cxnLst/>
            <a:rect r="r" b="b" t="t" l="l"/>
            <a:pathLst>
              <a:path h="1183338" w="1181043">
                <a:moveTo>
                  <a:pt x="0" y="0"/>
                </a:moveTo>
                <a:lnTo>
                  <a:pt x="1181042" y="0"/>
                </a:lnTo>
                <a:lnTo>
                  <a:pt x="1181042" y="1183339"/>
                </a:lnTo>
                <a:lnTo>
                  <a:pt x="0" y="11833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6845" t="0" r="-33176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077879" y="1301229"/>
            <a:ext cx="1190273" cy="1190273"/>
          </a:xfrm>
          <a:custGeom>
            <a:avLst/>
            <a:gdLst/>
            <a:ahLst/>
            <a:cxnLst/>
            <a:rect r="r" b="b" t="t" l="l"/>
            <a:pathLst>
              <a:path h="1190273" w="1190273">
                <a:moveTo>
                  <a:pt x="0" y="0"/>
                </a:moveTo>
                <a:lnTo>
                  <a:pt x="1190272" y="0"/>
                </a:lnTo>
                <a:lnTo>
                  <a:pt x="1190272" y="1190273"/>
                </a:lnTo>
                <a:lnTo>
                  <a:pt x="0" y="11902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46438" t="-6545" r="-36563" b="-15597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464344" y="4092740"/>
            <a:ext cx="1175937" cy="1175937"/>
          </a:xfrm>
          <a:custGeom>
            <a:avLst/>
            <a:gdLst/>
            <a:ahLst/>
            <a:cxnLst/>
            <a:rect r="r" b="b" t="t" l="l"/>
            <a:pathLst>
              <a:path h="1175937" w="1175937">
                <a:moveTo>
                  <a:pt x="0" y="0"/>
                </a:moveTo>
                <a:lnTo>
                  <a:pt x="1175937" y="0"/>
                </a:lnTo>
                <a:lnTo>
                  <a:pt x="1175937" y="1175938"/>
                </a:lnTo>
                <a:lnTo>
                  <a:pt x="0" y="11759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808394" y="4094978"/>
            <a:ext cx="1188006" cy="1164374"/>
          </a:xfrm>
          <a:custGeom>
            <a:avLst/>
            <a:gdLst/>
            <a:ahLst/>
            <a:cxnLst/>
            <a:rect r="r" b="b" t="t" l="l"/>
            <a:pathLst>
              <a:path h="1164374" w="1188006">
                <a:moveTo>
                  <a:pt x="0" y="0"/>
                </a:moveTo>
                <a:lnTo>
                  <a:pt x="1188005" y="0"/>
                </a:lnTo>
                <a:lnTo>
                  <a:pt x="1188005" y="1164375"/>
                </a:lnTo>
                <a:lnTo>
                  <a:pt x="0" y="11643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3824" t="-2373" r="-20080" b="-2373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327557" y="401415"/>
            <a:ext cx="6797464" cy="599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81"/>
              </a:lnSpc>
            </a:pPr>
            <a:r>
              <a:rPr lang="en-US" b="true" sz="4399" spc="-4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Hunger-Relief Programs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434761" y="1279789"/>
            <a:ext cx="5864028" cy="35452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03"/>
              </a:lnSpc>
            </a:pPr>
            <a:r>
              <a:rPr lang="en-US" b="true" sz="2199" spc="-2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In an effort to effectively reach the </a:t>
            </a:r>
            <a:r>
              <a:rPr lang="en-US" b="true" sz="2199" spc="-21">
                <a:solidFill>
                  <a:srgbClr val="546F2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142,000 </a:t>
            </a:r>
          </a:p>
          <a:p>
            <a:pPr algn="l">
              <a:lnSpc>
                <a:spcPts val="2903"/>
              </a:lnSpc>
            </a:pPr>
            <a:r>
              <a:rPr lang="en-US" b="true" sz="2199" spc="21">
                <a:solidFill>
                  <a:srgbClr val="546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people</a:t>
            </a:r>
            <a:r>
              <a:rPr lang="en-US" b="true" sz="2199" spc="2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b="true" sz="2199" spc="2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struggling with food insecurity, the </a:t>
            </a:r>
            <a:r>
              <a:rPr lang="en-US" b="true" sz="2199" spc="2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Redwood Empire Food Bank operates </a:t>
            </a:r>
          </a:p>
          <a:p>
            <a:pPr algn="l">
              <a:lnSpc>
                <a:spcPts val="2903"/>
              </a:lnSpc>
            </a:pPr>
            <a:r>
              <a:rPr lang="en-US" b="true" sz="2199" spc="21">
                <a:solidFill>
                  <a:srgbClr val="546F2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300 monthy food distributions</a:t>
            </a:r>
            <a:r>
              <a:rPr lang="en-US" b="true" sz="2199" spc="2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under three strategic </a:t>
            </a:r>
            <a:r>
              <a:rPr lang="en-US" b="true" sz="2199" spc="2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hunger relief initiatives:</a:t>
            </a:r>
          </a:p>
          <a:p>
            <a:pPr algn="l" rtl="true">
              <a:lnSpc>
                <a:spcPts val="2851"/>
              </a:lnSpc>
            </a:pPr>
          </a:p>
          <a:p>
            <a:pPr algn="l">
              <a:lnSpc>
                <a:spcPts val="5499"/>
              </a:lnSpc>
            </a:pPr>
            <a:r>
              <a:rPr lang="en-US" b="true" sz="2199" spc="-24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•Every Child, Every Day</a:t>
            </a:r>
          </a:p>
          <a:p>
            <a:pPr algn="l">
              <a:lnSpc>
                <a:spcPts val="1267"/>
              </a:lnSpc>
            </a:pPr>
            <a:r>
              <a:rPr lang="en-US" b="true" sz="2199" spc="-24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•Senior Security</a:t>
            </a:r>
          </a:p>
          <a:p>
            <a:pPr algn="l">
              <a:lnSpc>
                <a:spcPts val="5499"/>
              </a:lnSpc>
            </a:pPr>
            <a:r>
              <a:rPr lang="en-US" b="true" sz="2199" spc="-2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•Neighborhood Hunger Network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70434" y="329641"/>
            <a:ext cx="5041897" cy="5041897"/>
          </a:xfrm>
          <a:custGeom>
            <a:avLst/>
            <a:gdLst/>
            <a:ahLst/>
            <a:cxnLst/>
            <a:rect r="r" b="b" t="t" l="l"/>
            <a:pathLst>
              <a:path h="5041897" w="5041897">
                <a:moveTo>
                  <a:pt x="0" y="0"/>
                </a:moveTo>
                <a:lnTo>
                  <a:pt x="5041897" y="0"/>
                </a:lnTo>
                <a:lnTo>
                  <a:pt x="5041897" y="5041897"/>
                </a:lnTo>
                <a:lnTo>
                  <a:pt x="0" y="50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61628" y="673827"/>
            <a:ext cx="5944572" cy="74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b="true" sz="4399" spc="-4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Every Child, Every Day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561628" y="1539813"/>
            <a:ext cx="5848302" cy="3038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013"/>
              </a:lnSpc>
            </a:pPr>
            <a:r>
              <a:rPr lang="en-US" sz="2199" spc="-21">
                <a:solidFill>
                  <a:srgbClr val="00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Four robust programs ensure a healthy start in life for our littlest neighbors in need, </a:t>
            </a:r>
            <a:r>
              <a:rPr lang="en-US" b="true" sz="2199" spc="-2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providing </a:t>
            </a:r>
          </a:p>
          <a:p>
            <a:pPr algn="just">
              <a:lnSpc>
                <a:spcPts val="3013"/>
              </a:lnSpc>
            </a:pPr>
            <a:r>
              <a:rPr lang="en-US" b="true" sz="2199" spc="2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food to 48,000 at-risk children.</a:t>
            </a:r>
          </a:p>
          <a:p>
            <a:pPr algn="just">
              <a:lnSpc>
                <a:spcPts val="3013"/>
              </a:lnSpc>
            </a:pPr>
          </a:p>
          <a:p>
            <a:pPr algn="just" marL="474979" indent="-237490" lvl="1">
              <a:lnSpc>
                <a:spcPts val="3013"/>
              </a:lnSpc>
              <a:buFont typeface="Arial"/>
              <a:buChar char="•"/>
            </a:pPr>
            <a:r>
              <a:rPr lang="en-US" b="true" sz="2199" spc="2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After-School Cafe</a:t>
            </a:r>
          </a:p>
          <a:p>
            <a:pPr algn="just" marL="474979" indent="-237490" lvl="1">
              <a:lnSpc>
                <a:spcPts val="3013"/>
              </a:lnSpc>
              <a:buFont typeface="Arial"/>
              <a:buChar char="•"/>
            </a:pPr>
            <a:r>
              <a:rPr lang="en-US" b="true" sz="2199" spc="2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Summer Lunch</a:t>
            </a:r>
          </a:p>
          <a:p>
            <a:pPr algn="just" marL="474979" indent="-237490" lvl="1">
              <a:lnSpc>
                <a:spcPts val="3013"/>
              </a:lnSpc>
              <a:buFont typeface="Arial"/>
              <a:buChar char="•"/>
            </a:pPr>
            <a:r>
              <a:rPr lang="en-US" b="true" sz="2199" spc="2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School Pantry</a:t>
            </a:r>
          </a:p>
          <a:p>
            <a:pPr algn="just" marL="474979" indent="-237490" lvl="1">
              <a:lnSpc>
                <a:spcPts val="3013"/>
              </a:lnSpc>
              <a:buFont typeface="Arial"/>
              <a:buChar char="•"/>
            </a:pPr>
            <a:r>
              <a:rPr lang="en-US" b="true" sz="2199" spc="2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Preschool Pantry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6071" y="386439"/>
            <a:ext cx="5054603" cy="5041897"/>
          </a:xfrm>
          <a:custGeom>
            <a:avLst/>
            <a:gdLst/>
            <a:ahLst/>
            <a:cxnLst/>
            <a:rect r="r" b="b" t="t" l="l"/>
            <a:pathLst>
              <a:path h="5041897" w="5054603">
                <a:moveTo>
                  <a:pt x="0" y="0"/>
                </a:moveTo>
                <a:lnTo>
                  <a:pt x="5054603" y="0"/>
                </a:lnTo>
                <a:lnTo>
                  <a:pt x="5054603" y="5041897"/>
                </a:lnTo>
                <a:lnTo>
                  <a:pt x="0" y="50418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668861" y="673827"/>
            <a:ext cx="4407099" cy="74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b="true" sz="4399" spc="-4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Senior Security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668861" y="1635667"/>
            <a:ext cx="5372039" cy="2966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401"/>
              </a:lnSpc>
            </a:pPr>
            <a:r>
              <a:rPr lang="en-US" sz="1800">
                <a:solidFill>
                  <a:srgbClr val="000000"/>
                </a:solidFill>
                <a:latin typeface="Gotham 1"/>
                <a:ea typeface="Gotham 1"/>
                <a:cs typeface="Gotham 1"/>
                <a:sym typeface="Gotham 1"/>
              </a:rPr>
              <a:t>Our Senior Basket program </a:t>
            </a:r>
            <a:r>
              <a:rPr lang="en-US" sz="1800">
                <a:solidFill>
                  <a:srgbClr val="D85C26"/>
                </a:solidFill>
                <a:latin typeface="Gotham 1"/>
                <a:ea typeface="Gotham 1"/>
                <a:cs typeface="Gotham 1"/>
                <a:sym typeface="Gotham 1"/>
              </a:rPr>
              <a:t>provides food monthly to 15,600 low-income seniors and 3,000 Veterans</a:t>
            </a:r>
            <a:r>
              <a:rPr lang="en-US" sz="1800">
                <a:solidFill>
                  <a:srgbClr val="000000"/>
                </a:solidFill>
                <a:latin typeface="Gotham 1"/>
                <a:ea typeface="Gotham 1"/>
                <a:cs typeface="Gotham 1"/>
                <a:sym typeface="Gotham 1"/>
              </a:rPr>
              <a:t>, giving them the nutritional stability and resources they need to lead healthy, independent lives.</a:t>
            </a:r>
          </a:p>
          <a:p>
            <a:pPr algn="l" marL="388620" indent="-194310" lvl="1">
              <a:lnSpc>
                <a:spcPts val="3401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Gotham 1"/>
                <a:ea typeface="Gotham 1"/>
                <a:cs typeface="Gotham 1"/>
                <a:sym typeface="Gotham 1"/>
              </a:rPr>
              <a:t>Senior Basket Box</a:t>
            </a:r>
          </a:p>
          <a:p>
            <a:pPr algn="l" marL="388620" indent="-194310" lvl="1">
              <a:lnSpc>
                <a:spcPts val="3401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Gotham 1"/>
                <a:ea typeface="Gotham 1"/>
                <a:cs typeface="Gotham 1"/>
                <a:sym typeface="Gotham 1"/>
              </a:rPr>
              <a:t>Operation End Hunger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39503" y="379847"/>
            <a:ext cx="5029200" cy="5067300"/>
          </a:xfrm>
          <a:custGeom>
            <a:avLst/>
            <a:gdLst/>
            <a:ahLst/>
            <a:cxnLst/>
            <a:rect r="r" b="b" t="t" l="l"/>
            <a:pathLst>
              <a:path h="5067300" w="5029200">
                <a:moveTo>
                  <a:pt x="0" y="0"/>
                </a:moveTo>
                <a:lnTo>
                  <a:pt x="5029200" y="0"/>
                </a:lnTo>
                <a:lnTo>
                  <a:pt x="5029200" y="5067300"/>
                </a:lnTo>
                <a:lnTo>
                  <a:pt x="0" y="5067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743708" y="514950"/>
            <a:ext cx="5656393" cy="11904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81"/>
              </a:lnSpc>
            </a:pPr>
            <a:r>
              <a:rPr lang="en-US" b="true" sz="4399" spc="-48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Neighborhood Hunger Network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743708" y="1610122"/>
            <a:ext cx="6223686" cy="3098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114"/>
              </a:lnSpc>
            </a:pPr>
            <a:r>
              <a:rPr lang="en-US" sz="1800">
                <a:solidFill>
                  <a:srgbClr val="000000"/>
                </a:solidFill>
                <a:latin typeface="Gotham 1"/>
                <a:ea typeface="Gotham 1"/>
                <a:cs typeface="Gotham 1"/>
                <a:sym typeface="Gotham 1"/>
              </a:rPr>
              <a:t>We provide groceries to anyone in need through a variety of programs that </a:t>
            </a:r>
            <a:r>
              <a:rPr lang="en-US" sz="1800">
                <a:solidFill>
                  <a:srgbClr val="D5591F"/>
                </a:solidFill>
                <a:latin typeface="Gotham 1"/>
                <a:ea typeface="Gotham 1"/>
                <a:cs typeface="Gotham 1"/>
                <a:sym typeface="Gotham 1"/>
              </a:rPr>
              <a:t>improve the health and well-being of 142,000 individuals monthly</a:t>
            </a:r>
            <a:r>
              <a:rPr lang="en-US" sz="1800">
                <a:solidFill>
                  <a:srgbClr val="000000"/>
                </a:solidFill>
                <a:latin typeface="Gotham 1"/>
                <a:ea typeface="Gotham 1"/>
                <a:cs typeface="Gotham 1"/>
                <a:sym typeface="Gotham 1"/>
              </a:rPr>
              <a:t> in our community.</a:t>
            </a:r>
          </a:p>
          <a:p>
            <a:pPr algn="l" marL="388620" indent="-194310" lvl="1">
              <a:lnSpc>
                <a:spcPts val="3114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Gotham 1"/>
                <a:ea typeface="Gotham 1"/>
                <a:cs typeface="Gotham 1"/>
                <a:sym typeface="Gotham 1"/>
              </a:rPr>
              <a:t>Groceries to Go</a:t>
            </a:r>
          </a:p>
          <a:p>
            <a:pPr algn="l" marL="388620" indent="-194310" lvl="1">
              <a:lnSpc>
                <a:spcPts val="3114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Gotham 1"/>
                <a:ea typeface="Gotham 1"/>
                <a:cs typeface="Gotham 1"/>
                <a:sym typeface="Gotham 1"/>
              </a:rPr>
              <a:t>Produce Pantry</a:t>
            </a:r>
          </a:p>
          <a:p>
            <a:pPr algn="l" marL="388620" indent="-194310" lvl="1">
              <a:lnSpc>
                <a:spcPts val="3114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Gotham 1"/>
                <a:ea typeface="Gotham 1"/>
                <a:cs typeface="Gotham 1"/>
                <a:sym typeface="Gotham 1"/>
              </a:rPr>
              <a:t>Food Connections Market - Partner Organizations</a:t>
            </a:r>
          </a:p>
          <a:p>
            <a:pPr algn="l" marL="388620" indent="-194310" lvl="1">
              <a:lnSpc>
                <a:spcPts val="3114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Gotham 1"/>
                <a:ea typeface="Gotham 1"/>
                <a:cs typeface="Gotham 1"/>
                <a:sym typeface="Gotham 1"/>
              </a:rPr>
              <a:t>Food Connections Resouce Office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5734526"/>
            <a:ext cx="12192000" cy="1123474"/>
          </a:xfrm>
          <a:custGeom>
            <a:avLst/>
            <a:gdLst/>
            <a:ahLst/>
            <a:cxnLst/>
            <a:rect r="r" b="b" t="t" l="l"/>
            <a:pathLst>
              <a:path h="1123474" w="12192000">
                <a:moveTo>
                  <a:pt x="0" y="0"/>
                </a:moveTo>
                <a:lnTo>
                  <a:pt x="12192000" y="0"/>
                </a:lnTo>
                <a:lnTo>
                  <a:pt x="12192000" y="1123474"/>
                </a:lnTo>
                <a:lnTo>
                  <a:pt x="0" y="112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426" r="0" b="-3528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96753" y="4737011"/>
            <a:ext cx="2902810" cy="760257"/>
          </a:xfrm>
          <a:custGeom>
            <a:avLst/>
            <a:gdLst/>
            <a:ahLst/>
            <a:cxnLst/>
            <a:rect r="r" b="b" t="t" l="l"/>
            <a:pathLst>
              <a:path h="760257" w="2902810">
                <a:moveTo>
                  <a:pt x="0" y="0"/>
                </a:moveTo>
                <a:lnTo>
                  <a:pt x="2902810" y="0"/>
                </a:lnTo>
                <a:lnTo>
                  <a:pt x="2902810" y="760257"/>
                </a:lnTo>
                <a:lnTo>
                  <a:pt x="0" y="760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028013" y="0"/>
            <a:ext cx="4163987" cy="5731326"/>
          </a:xfrm>
          <a:custGeom>
            <a:avLst/>
            <a:gdLst/>
            <a:ahLst/>
            <a:cxnLst/>
            <a:rect r="r" b="b" t="t" l="l"/>
            <a:pathLst>
              <a:path h="5731326" w="4163987">
                <a:moveTo>
                  <a:pt x="0" y="0"/>
                </a:moveTo>
                <a:lnTo>
                  <a:pt x="4163987" y="0"/>
                </a:lnTo>
                <a:lnTo>
                  <a:pt x="4163987" y="5731326"/>
                </a:lnTo>
                <a:lnTo>
                  <a:pt x="0" y="57313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1423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73892" y="3212449"/>
            <a:ext cx="410680" cy="410680"/>
          </a:xfrm>
          <a:custGeom>
            <a:avLst/>
            <a:gdLst/>
            <a:ahLst/>
            <a:cxnLst/>
            <a:rect r="r" b="b" t="t" l="l"/>
            <a:pathLst>
              <a:path h="410680" w="410680">
                <a:moveTo>
                  <a:pt x="0" y="0"/>
                </a:moveTo>
                <a:lnTo>
                  <a:pt x="410680" y="0"/>
                </a:lnTo>
                <a:lnTo>
                  <a:pt x="410680" y="410680"/>
                </a:lnTo>
                <a:lnTo>
                  <a:pt x="0" y="4106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92859" y="3316891"/>
            <a:ext cx="165945" cy="210626"/>
          </a:xfrm>
          <a:custGeom>
            <a:avLst/>
            <a:gdLst/>
            <a:ahLst/>
            <a:cxnLst/>
            <a:rect r="r" b="b" t="t" l="l"/>
            <a:pathLst>
              <a:path h="210626" w="165945">
                <a:moveTo>
                  <a:pt x="0" y="0"/>
                </a:moveTo>
                <a:lnTo>
                  <a:pt x="165945" y="0"/>
                </a:lnTo>
                <a:lnTo>
                  <a:pt x="165945" y="210626"/>
                </a:lnTo>
                <a:lnTo>
                  <a:pt x="0" y="210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9441809" y="3806752"/>
            <a:ext cx="410680" cy="410680"/>
          </a:xfrm>
          <a:custGeom>
            <a:avLst/>
            <a:gdLst/>
            <a:ahLst/>
            <a:cxnLst/>
            <a:rect r="r" b="b" t="t" l="l"/>
            <a:pathLst>
              <a:path h="410680" w="410680">
                <a:moveTo>
                  <a:pt x="0" y="0"/>
                </a:moveTo>
                <a:lnTo>
                  <a:pt x="410680" y="0"/>
                </a:lnTo>
                <a:lnTo>
                  <a:pt x="410680" y="410680"/>
                </a:lnTo>
                <a:lnTo>
                  <a:pt x="0" y="4106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560776" y="3911194"/>
            <a:ext cx="165945" cy="210626"/>
          </a:xfrm>
          <a:custGeom>
            <a:avLst/>
            <a:gdLst/>
            <a:ahLst/>
            <a:cxnLst/>
            <a:rect r="r" b="b" t="t" l="l"/>
            <a:pathLst>
              <a:path h="210626" w="165945">
                <a:moveTo>
                  <a:pt x="0" y="0"/>
                </a:moveTo>
                <a:lnTo>
                  <a:pt x="165944" y="0"/>
                </a:lnTo>
                <a:lnTo>
                  <a:pt x="165944" y="210626"/>
                </a:lnTo>
                <a:lnTo>
                  <a:pt x="0" y="210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012422" y="2644207"/>
            <a:ext cx="410680" cy="410680"/>
          </a:xfrm>
          <a:custGeom>
            <a:avLst/>
            <a:gdLst/>
            <a:ahLst/>
            <a:cxnLst/>
            <a:rect r="r" b="b" t="t" l="l"/>
            <a:pathLst>
              <a:path h="410680" w="410680">
                <a:moveTo>
                  <a:pt x="0" y="0"/>
                </a:moveTo>
                <a:lnTo>
                  <a:pt x="410680" y="0"/>
                </a:lnTo>
                <a:lnTo>
                  <a:pt x="410680" y="410680"/>
                </a:lnTo>
                <a:lnTo>
                  <a:pt x="0" y="4106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131389" y="2748648"/>
            <a:ext cx="165945" cy="210626"/>
          </a:xfrm>
          <a:custGeom>
            <a:avLst/>
            <a:gdLst/>
            <a:ahLst/>
            <a:cxnLst/>
            <a:rect r="r" b="b" t="t" l="l"/>
            <a:pathLst>
              <a:path h="210626" w="165945">
                <a:moveTo>
                  <a:pt x="0" y="0"/>
                </a:moveTo>
                <a:lnTo>
                  <a:pt x="165944" y="0"/>
                </a:lnTo>
                <a:lnTo>
                  <a:pt x="165944" y="210627"/>
                </a:lnTo>
                <a:lnTo>
                  <a:pt x="0" y="210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648729" y="1279493"/>
            <a:ext cx="410680" cy="410680"/>
          </a:xfrm>
          <a:custGeom>
            <a:avLst/>
            <a:gdLst/>
            <a:ahLst/>
            <a:cxnLst/>
            <a:rect r="r" b="b" t="t" l="l"/>
            <a:pathLst>
              <a:path h="410680" w="410680">
                <a:moveTo>
                  <a:pt x="0" y="0"/>
                </a:moveTo>
                <a:lnTo>
                  <a:pt x="410679" y="0"/>
                </a:lnTo>
                <a:lnTo>
                  <a:pt x="410679" y="410680"/>
                </a:lnTo>
                <a:lnTo>
                  <a:pt x="0" y="4106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767696" y="1383935"/>
            <a:ext cx="165945" cy="210626"/>
          </a:xfrm>
          <a:custGeom>
            <a:avLst/>
            <a:gdLst/>
            <a:ahLst/>
            <a:cxnLst/>
            <a:rect r="r" b="b" t="t" l="l"/>
            <a:pathLst>
              <a:path h="210626" w="165945">
                <a:moveTo>
                  <a:pt x="0" y="0"/>
                </a:moveTo>
                <a:lnTo>
                  <a:pt x="165944" y="0"/>
                </a:lnTo>
                <a:lnTo>
                  <a:pt x="165944" y="210626"/>
                </a:lnTo>
                <a:lnTo>
                  <a:pt x="0" y="210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8565756" y="116224"/>
            <a:ext cx="410680" cy="410680"/>
          </a:xfrm>
          <a:custGeom>
            <a:avLst/>
            <a:gdLst/>
            <a:ahLst/>
            <a:cxnLst/>
            <a:rect r="r" b="b" t="t" l="l"/>
            <a:pathLst>
              <a:path h="410680" w="410680">
                <a:moveTo>
                  <a:pt x="0" y="0"/>
                </a:moveTo>
                <a:lnTo>
                  <a:pt x="410680" y="0"/>
                </a:lnTo>
                <a:lnTo>
                  <a:pt x="410680" y="410680"/>
                </a:lnTo>
                <a:lnTo>
                  <a:pt x="0" y="4106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8684724" y="220666"/>
            <a:ext cx="165945" cy="210626"/>
          </a:xfrm>
          <a:custGeom>
            <a:avLst/>
            <a:gdLst/>
            <a:ahLst/>
            <a:cxnLst/>
            <a:rect r="r" b="b" t="t" l="l"/>
            <a:pathLst>
              <a:path h="210626" w="165945">
                <a:moveTo>
                  <a:pt x="0" y="0"/>
                </a:moveTo>
                <a:lnTo>
                  <a:pt x="165944" y="0"/>
                </a:lnTo>
                <a:lnTo>
                  <a:pt x="165944" y="210626"/>
                </a:lnTo>
                <a:lnTo>
                  <a:pt x="0" y="210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57368" y="544574"/>
            <a:ext cx="10848832" cy="745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b="true" sz="4400" spc="-5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Distribution of the </a:t>
            </a:r>
            <a:r>
              <a:rPr lang="en-US" b="true" sz="4400" spc="-5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Provision of Help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57368" y="1623136"/>
            <a:ext cx="7122795" cy="36581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20"/>
              </a:lnSpc>
            </a:pPr>
            <a:r>
              <a:rPr lang="en-US" b="true" sz="2199" spc="-24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We distribute food at more than </a:t>
            </a:r>
            <a:r>
              <a:rPr lang="en-US" b="true" sz="2199" spc="-24">
                <a:solidFill>
                  <a:srgbClr val="516F2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300 weekly and monthly distribution sites</a:t>
            </a:r>
            <a:r>
              <a:rPr lang="en-US" b="true" sz="2199" spc="-24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through our own programs and with the support of over </a:t>
            </a:r>
            <a:r>
              <a:rPr lang="en-US" b="true" sz="2199" spc="-24">
                <a:solidFill>
                  <a:srgbClr val="546F2F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150 partner organizations</a:t>
            </a:r>
            <a:r>
              <a:rPr lang="en-US" b="true" sz="2199" spc="-24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 in the following </a:t>
            </a:r>
          </a:p>
          <a:p>
            <a:pPr algn="l">
              <a:lnSpc>
                <a:spcPts val="2639"/>
              </a:lnSpc>
            </a:pPr>
            <a:r>
              <a:rPr lang="en-US" b="true" sz="2199" spc="-26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counties:</a:t>
            </a:r>
          </a:p>
          <a:p>
            <a:pPr algn="l">
              <a:lnSpc>
                <a:spcPts val="5499"/>
              </a:lnSpc>
            </a:pPr>
            <a:r>
              <a:rPr lang="en-US" b="true" sz="2199" spc="-26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•Sonoma</a:t>
            </a:r>
          </a:p>
          <a:p>
            <a:pPr algn="l">
              <a:lnSpc>
                <a:spcPts val="1267"/>
              </a:lnSpc>
            </a:pPr>
            <a:r>
              <a:rPr lang="en-US" b="true" sz="2199" spc="-24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•Lake </a:t>
            </a:r>
          </a:p>
          <a:p>
            <a:pPr algn="l">
              <a:lnSpc>
                <a:spcPts val="5499"/>
              </a:lnSpc>
            </a:pPr>
            <a:r>
              <a:rPr lang="en-US" b="true" sz="2199" spc="-24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•Mendocino</a:t>
            </a:r>
          </a:p>
          <a:p>
            <a:pPr algn="l">
              <a:lnSpc>
                <a:spcPts val="1099"/>
              </a:lnSpc>
            </a:pPr>
            <a:r>
              <a:rPr lang="en-US" b="true" sz="2199" spc="-24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•Humboldt</a:t>
            </a:r>
          </a:p>
          <a:p>
            <a:pPr algn="l">
              <a:lnSpc>
                <a:spcPts val="5499"/>
              </a:lnSpc>
            </a:pPr>
            <a:r>
              <a:rPr lang="en-US" b="true" sz="2199" spc="-26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•Del Norte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998020" y="254727"/>
            <a:ext cx="1305182" cy="168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spc="8">
                <a:solidFill>
                  <a:srgbClr val="516F2F"/>
                </a:solidFill>
                <a:latin typeface="Open Sans"/>
                <a:ea typeface="Open Sans"/>
                <a:cs typeface="Open Sans"/>
                <a:sym typeface="Open Sans"/>
              </a:rPr>
              <a:t>DEL NORTE COUNTY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9081002" y="1419063"/>
            <a:ext cx="1300610" cy="168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spc="9">
                <a:solidFill>
                  <a:srgbClr val="516F2F"/>
                </a:solidFill>
                <a:latin typeface="Open Sans"/>
                <a:ea typeface="Open Sans"/>
                <a:cs typeface="Open Sans"/>
                <a:sym typeface="Open Sans"/>
              </a:rPr>
              <a:t>HUMBOLDT COUNTY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444685" y="2778471"/>
            <a:ext cx="1361884" cy="168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spc="8">
                <a:solidFill>
                  <a:srgbClr val="516F2F"/>
                </a:solidFill>
                <a:latin typeface="Open Sans"/>
                <a:ea typeface="Open Sans"/>
                <a:cs typeface="Open Sans"/>
                <a:sym typeface="Open Sans"/>
              </a:rPr>
              <a:t>MENDOCINO COUNTY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006165" y="3357591"/>
            <a:ext cx="918334" cy="168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spc="9">
                <a:solidFill>
                  <a:srgbClr val="516F2F"/>
                </a:solidFill>
                <a:latin typeface="Open Sans"/>
                <a:ea typeface="Open Sans"/>
                <a:cs typeface="Open Sans"/>
                <a:sym typeface="Open Sans"/>
              </a:rPr>
              <a:t>LAKE COUNTY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9867271" y="3939759"/>
            <a:ext cx="1144143" cy="1688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99"/>
              </a:lnSpc>
            </a:pPr>
            <a:r>
              <a:rPr lang="en-US" sz="999" spc="9">
                <a:solidFill>
                  <a:srgbClr val="516F2F"/>
                </a:solidFill>
                <a:latin typeface="Open Sans"/>
                <a:ea typeface="Open Sans"/>
                <a:cs typeface="Open Sans"/>
                <a:sym typeface="Open Sans"/>
              </a:rPr>
              <a:t>SONOMA COUNTY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238654"/>
            <a:ext cx="7659410" cy="619346"/>
          </a:xfrm>
          <a:custGeom>
            <a:avLst/>
            <a:gdLst/>
            <a:ahLst/>
            <a:cxnLst/>
            <a:rect r="r" b="b" t="t" l="l"/>
            <a:pathLst>
              <a:path h="619346" w="7659410">
                <a:moveTo>
                  <a:pt x="0" y="0"/>
                </a:moveTo>
                <a:lnTo>
                  <a:pt x="7659410" y="0"/>
                </a:lnTo>
                <a:lnTo>
                  <a:pt x="7659410" y="619346"/>
                </a:lnTo>
                <a:lnTo>
                  <a:pt x="0" y="619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07" t="-6214" r="-56568" b="-1454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659410" y="2526398"/>
            <a:ext cx="4532590" cy="4331602"/>
          </a:xfrm>
          <a:custGeom>
            <a:avLst/>
            <a:gdLst/>
            <a:ahLst/>
            <a:cxnLst/>
            <a:rect r="r" b="b" t="t" l="l"/>
            <a:pathLst>
              <a:path h="4331602" w="4532590">
                <a:moveTo>
                  <a:pt x="0" y="0"/>
                </a:moveTo>
                <a:lnTo>
                  <a:pt x="4532590" y="0"/>
                </a:lnTo>
                <a:lnTo>
                  <a:pt x="4532590" y="4331602"/>
                </a:lnTo>
                <a:lnTo>
                  <a:pt x="0" y="43316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29555" r="0" b="-2720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22810" y="647832"/>
            <a:ext cx="11146379" cy="1632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03"/>
              </a:lnSpc>
            </a:pPr>
            <a:r>
              <a:rPr lang="en-US" b="true" sz="4400" spc="-22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$74.5 Million of food distributed in 2024....</a:t>
            </a:r>
          </a:p>
          <a:p>
            <a:pPr algn="just">
              <a:lnSpc>
                <a:spcPts val="4703"/>
              </a:lnSpc>
            </a:pPr>
          </a:p>
          <a:p>
            <a:pPr algn="ctr">
              <a:lnSpc>
                <a:spcPts val="2199"/>
              </a:lnSpc>
            </a:pPr>
            <a:r>
              <a:rPr lang="en-US" b="true" sz="4399" spc="-21">
                <a:solidFill>
                  <a:srgbClr val="000000"/>
                </a:solidFill>
                <a:latin typeface="IBM Plex Sans Bold"/>
                <a:ea typeface="IBM Plex Sans Bold"/>
                <a:cs typeface="IBM Plex Sans Bold"/>
                <a:sym typeface="IBM Plex Sans Bold"/>
              </a:rPr>
              <a:t>equivalent to 25.8 million meals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61774" y="3074065"/>
            <a:ext cx="6935863" cy="273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556C11"/>
                </a:solidFill>
                <a:latin typeface="Gotham 2"/>
                <a:ea typeface="Gotham 2"/>
                <a:cs typeface="Gotham 2"/>
                <a:sym typeface="Gotham 2"/>
              </a:rPr>
              <a:t>Offering: 47% produce, 9% protien, 10% dairy, &amp; 34% dry goods</a:t>
            </a:r>
          </a:p>
          <a:p>
            <a:pPr algn="ctr">
              <a:lnSpc>
                <a:spcPts val="3640"/>
              </a:lnSpc>
            </a:p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556C11"/>
                </a:solidFill>
                <a:latin typeface="Gotham 2"/>
                <a:ea typeface="Gotham 2"/>
                <a:cs typeface="Gotham 2"/>
                <a:sym typeface="Gotham 2"/>
              </a:rPr>
              <a:t>Source: 43% purchased produce, 9% puchased staples, 27% donated, &amp; 21% governtment (USDA) food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DAFzbr21dxo</dc:identifier>
  <dcterms:modified xsi:type="dcterms:W3CDTF">2011-08-01T06:04:30Z</dcterms:modified>
  <cp:revision>1</cp:revision>
  <dc:title>Presentation</dc:title>
</cp:coreProperties>
</file>